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2"/>
  </p:sldMasterIdLst>
  <p:notesMasterIdLst>
    <p:notesMasterId r:id="rId15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3984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636" y="-96"/>
      </p:cViewPr>
      <p:guideLst>
        <p:guide orient="horz" pos="2160"/>
        <p:guide orient="horz" pos="864"/>
        <p:guide orient="horz" pos="39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7AFDA-A2A6-4710-B58E-E058CC3EF692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4C18E-325B-4787-AF7E-6CBBA729D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1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8710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647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0236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4625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062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2708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3458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0640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0360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435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4977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36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5863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589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945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1822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786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12C9470-335F-4FB4-A190-08EBD6AEAE67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C14F29-5060-4830-A216-B31A92D65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2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628801"/>
            <a:ext cx="6336704" cy="1698596"/>
          </a:xfrm>
        </p:spPr>
        <p:txBody>
          <a:bodyPr>
            <a:normAutofit fontScale="90000"/>
          </a:bodyPr>
          <a:lstStyle/>
          <a:p>
            <a:r>
              <a:rPr lang="bg-BG" sz="4000" b="1" dirty="0" smtClean="0"/>
              <a:t>Същност на компютърната мултимедия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443379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/>
              <a:t>7</a:t>
            </a:r>
            <a:r>
              <a:rPr lang="bg-BG" sz="3600" dirty="0" smtClean="0"/>
              <a:t>.</a:t>
            </a:r>
            <a:r>
              <a:rPr lang="bg-BG" sz="3600" b="1" dirty="0"/>
              <a:t> Видео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636912"/>
            <a:ext cx="7632848" cy="403244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bg-BG" i="1" dirty="0" smtClean="0"/>
              <a:t>	</a:t>
            </a:r>
            <a:r>
              <a:rPr lang="bg-BG" sz="3100" i="1" dirty="0" smtClean="0"/>
              <a:t>Видеото </a:t>
            </a:r>
            <a:r>
              <a:rPr lang="bg-BG" sz="3100" i="1" dirty="0"/>
              <a:t>е мощна и гъвкава медия, която съчетава два елемента: реална картина и звук. </a:t>
            </a:r>
            <a:endParaRPr lang="bg-BG" sz="3100" i="1" dirty="0" smtClean="0"/>
          </a:p>
          <a:p>
            <a:pPr marL="0" indent="0" algn="just">
              <a:buNone/>
            </a:pPr>
            <a:r>
              <a:rPr lang="bg-BG" sz="3100" b="1" dirty="0"/>
              <a:t>Видео </a:t>
            </a:r>
            <a:r>
              <a:rPr lang="bg-BG" sz="3100" b="1" dirty="0" smtClean="0"/>
              <a:t>формати:</a:t>
            </a:r>
          </a:p>
          <a:p>
            <a:pPr algn="just"/>
            <a:r>
              <a:rPr lang="bg-BG" sz="3100" i="1" dirty="0"/>
              <a:t>“</a:t>
            </a:r>
            <a:r>
              <a:rPr lang="bg-BG" sz="3100" b="1" i="1" dirty="0"/>
              <a:t>AVI</a:t>
            </a:r>
            <a:r>
              <a:rPr lang="bg-BG" sz="3100" i="1" dirty="0"/>
              <a:t>” (</a:t>
            </a:r>
            <a:r>
              <a:rPr lang="en-US" sz="3100" b="1" i="1" dirty="0"/>
              <a:t>Audio Video Interleave</a:t>
            </a:r>
            <a:r>
              <a:rPr lang="en-US" sz="3100" i="1" dirty="0"/>
              <a:t>)</a:t>
            </a:r>
            <a:r>
              <a:rPr lang="bg-BG" sz="3100" i="1" dirty="0"/>
              <a:t> е стандартният формат поддържан от “</a:t>
            </a:r>
            <a:r>
              <a:rPr lang="bg-BG" sz="3100" b="1" i="1" dirty="0"/>
              <a:t>Windows</a:t>
            </a:r>
            <a:r>
              <a:rPr lang="bg-BG" sz="3100" i="1" dirty="0"/>
              <a:t>” платформите. </a:t>
            </a:r>
            <a:endParaRPr lang="bg-BG" sz="3100" i="1" dirty="0" smtClean="0"/>
          </a:p>
          <a:p>
            <a:pPr algn="just"/>
            <a:r>
              <a:rPr lang="bg-BG" sz="3100" i="1" dirty="0"/>
              <a:t>“</a:t>
            </a:r>
            <a:r>
              <a:rPr lang="bg-BG" sz="3100" b="1" i="1" dirty="0"/>
              <a:t>MPEG</a:t>
            </a:r>
            <a:r>
              <a:rPr lang="bg-BG" sz="3100" i="1" dirty="0"/>
              <a:t>” </a:t>
            </a:r>
            <a:r>
              <a:rPr lang="en-US" sz="3100" i="1" dirty="0"/>
              <a:t>(</a:t>
            </a:r>
            <a:r>
              <a:rPr lang="en-US" sz="3100" b="1" i="1" dirty="0"/>
              <a:t>Motion Picture Experts Group</a:t>
            </a:r>
            <a:r>
              <a:rPr lang="en-US" sz="3100" i="1" dirty="0"/>
              <a:t>) </a:t>
            </a:r>
            <a:r>
              <a:rPr lang="bg-BG" sz="3100" i="1" dirty="0"/>
              <a:t>форматът предлага голям набор от възможности за компресия с различни скорости на предаване. Той е стандартизиран за видео компактдискове (“</a:t>
            </a:r>
            <a:r>
              <a:rPr lang="bg-BG" sz="3100" b="1" i="1" dirty="0"/>
              <a:t>VCD</a:t>
            </a:r>
            <a:r>
              <a:rPr lang="bg-BG" sz="3100" i="1" dirty="0"/>
              <a:t>”) и “ </a:t>
            </a:r>
            <a:r>
              <a:rPr lang="bg-BG" sz="3100" b="1" i="1" dirty="0"/>
              <a:t>DVD</a:t>
            </a:r>
            <a:r>
              <a:rPr lang="bg-BG" sz="3100" i="1" dirty="0"/>
              <a:t>”.</a:t>
            </a:r>
            <a:endParaRPr lang="bg-BG" sz="3100" dirty="0"/>
          </a:p>
        </p:txBody>
      </p:sp>
    </p:spTree>
    <p:extLst>
      <p:ext uri="{BB962C8B-B14F-4D97-AF65-F5344CB8AC3E}">
        <p14:creationId xmlns:p14="http://schemas.microsoft.com/office/powerpoint/2010/main" val="11120002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/>
              <a:t>8.Интерактивност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4" y="2490135"/>
            <a:ext cx="7211559" cy="367516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bg-BG" dirty="0" smtClean="0"/>
              <a:t>	</a:t>
            </a:r>
            <a:r>
              <a:rPr lang="bg-BG" sz="2600" dirty="0" smtClean="0"/>
              <a:t>Свойството </a:t>
            </a:r>
            <a:r>
              <a:rPr lang="bg-BG" sz="2600" dirty="0"/>
              <a:t>на мултимедийните компютърни програми да водят диалог с потребителите</a:t>
            </a:r>
            <a:r>
              <a:rPr lang="bg-BG" sz="2600" i="1" dirty="0"/>
              <a:t> </a:t>
            </a:r>
            <a:r>
              <a:rPr lang="bg-BG" sz="2600" dirty="0"/>
              <a:t>се нарича </a:t>
            </a:r>
            <a:r>
              <a:rPr lang="bg-BG" sz="2600" i="1" dirty="0"/>
              <a:t>интерактивност</a:t>
            </a:r>
            <a:r>
              <a:rPr lang="bg-BG" sz="2600" dirty="0"/>
              <a:t> или </a:t>
            </a:r>
            <a:r>
              <a:rPr lang="bg-BG" sz="2600" i="1" dirty="0"/>
              <a:t>взаимодействие</a:t>
            </a:r>
            <a:r>
              <a:rPr lang="bg-BG" sz="2600" i="1" dirty="0" smtClean="0"/>
              <a:t>.</a:t>
            </a:r>
            <a:r>
              <a:rPr lang="bg-BG" sz="2600" dirty="0"/>
              <a:t> Съществуват различни модели, методи и средства за взаимодействие. </a:t>
            </a:r>
            <a:endParaRPr lang="bg-BG" sz="2600" dirty="0" smtClean="0"/>
          </a:p>
          <a:p>
            <a:r>
              <a:rPr lang="bg-BG" sz="2600" i="1" dirty="0"/>
              <a:t>Управление чрез меню </a:t>
            </a:r>
            <a:endParaRPr lang="bg-BG" sz="2600" dirty="0"/>
          </a:p>
          <a:p>
            <a:r>
              <a:rPr lang="bg-BG" sz="2600" i="1" dirty="0"/>
              <a:t>Управление чрез събития </a:t>
            </a:r>
            <a:endParaRPr lang="bg-BG" sz="2600" dirty="0"/>
          </a:p>
          <a:p>
            <a:r>
              <a:rPr lang="bg-BG" sz="2600" i="1" dirty="0"/>
              <a:t>Управление чрез тест</a:t>
            </a:r>
            <a:endParaRPr lang="bg-BG" sz="2600" dirty="0"/>
          </a:p>
          <a:p>
            <a:r>
              <a:rPr lang="bg-BG" sz="2600" i="1" dirty="0"/>
              <a:t>Симулация </a:t>
            </a:r>
            <a:endParaRPr lang="bg-BG" sz="2600" dirty="0"/>
          </a:p>
          <a:p>
            <a:r>
              <a:rPr lang="bg-BG" sz="2600" i="1" dirty="0"/>
              <a:t>Мрежов модел на данните</a:t>
            </a:r>
            <a:endParaRPr lang="bg-BG" sz="2600" dirty="0"/>
          </a:p>
          <a:p>
            <a:pPr marL="0" indent="0">
              <a:buNone/>
            </a:pP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789265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9.Мултимедиен </a:t>
            </a:r>
            <a:r>
              <a:rPr lang="ru-RU" sz="3600" dirty="0"/>
              <a:t>софтуер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4" y="2490135"/>
            <a:ext cx="7139551" cy="344499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практическо приложение е известен един доста богат набор от мултимедиен софтуер, като: продуктите на Macromedia (Director X, и др.), Toolbook, BlackBoard, някои от продуктите на Adobe (Adobe Premiere) и др.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167623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bg-BG" sz="3600" b="1" dirty="0" smtClean="0"/>
              <a:t>1.</a:t>
            </a:r>
            <a:r>
              <a:rPr lang="bg-BG" sz="3600" b="1" dirty="0"/>
              <a:t> Терминът „Мултимедия</a:t>
            </a:r>
            <a:r>
              <a:rPr lang="bg-BG" sz="3600" b="1" dirty="0" smtClean="0"/>
              <a:t>”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b="1" i="1" dirty="0" smtClean="0"/>
              <a:t>	Мултимедия </a:t>
            </a:r>
            <a:r>
              <a:rPr lang="bg-BG" i="1" dirty="0"/>
              <a:t>(от Латински </a:t>
            </a:r>
            <a:r>
              <a:rPr lang="en-US" b="1" i="1" dirty="0" err="1"/>
              <a:t>Multus</a:t>
            </a:r>
            <a:r>
              <a:rPr lang="en-US" b="1" i="1" dirty="0"/>
              <a:t> </a:t>
            </a:r>
            <a:r>
              <a:rPr lang="bg-BG" i="1" dirty="0"/>
              <a:t>- много и </a:t>
            </a:r>
            <a:r>
              <a:rPr lang="en-US" b="1" i="1" dirty="0"/>
              <a:t>Medium </a:t>
            </a:r>
            <a:r>
              <a:rPr lang="bg-BG" i="1" dirty="0"/>
              <a:t>- медии</a:t>
            </a:r>
            <a:r>
              <a:rPr lang="en-US" i="1" dirty="0"/>
              <a:t>)</a:t>
            </a:r>
            <a:r>
              <a:rPr lang="bg-BG" i="1" dirty="0"/>
              <a:t> – това е медия, която използва комбинация от различни форми на съдържание – текст, статични изображения, анимации, видео, звукова информация и интерактивност.</a:t>
            </a:r>
            <a:endParaRPr lang="bg-BG" dirty="0"/>
          </a:p>
          <a:p>
            <a:pPr marL="0" indent="0" algn="just">
              <a:buNone/>
            </a:pPr>
            <a:r>
              <a:rPr lang="bg-BG" i="1" dirty="0" smtClean="0"/>
              <a:t>	Мултимедията </a:t>
            </a:r>
            <a:r>
              <a:rPr lang="bg-BG" i="1" dirty="0"/>
              <a:t>е технология, която осигурява възможност за интерактивно използване и взаимодействие на медии от различен тип</a:t>
            </a:r>
            <a:r>
              <a:rPr lang="en-US" i="1" dirty="0"/>
              <a:t>.</a:t>
            </a:r>
            <a:endParaRPr lang="bg-B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47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2</a:t>
            </a:r>
            <a:r>
              <a:rPr lang="bg-BG" dirty="0" smtClean="0"/>
              <a:t>.</a:t>
            </a:r>
            <a:r>
              <a:rPr lang="bg-BG" b="1" dirty="0"/>
              <a:t> Компоненти на мултимедията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060848"/>
            <a:ext cx="7488832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bg-BG" i="1" dirty="0" smtClean="0"/>
          </a:p>
          <a:p>
            <a:pPr marL="0" indent="0" algn="just">
              <a:buNone/>
            </a:pPr>
            <a:r>
              <a:rPr lang="bg-BG" i="1" dirty="0" smtClean="0"/>
              <a:t>Различните </a:t>
            </a:r>
            <a:r>
              <a:rPr lang="bg-BG" i="1" dirty="0"/>
              <a:t>форми на съдържание са и компонентите на мултимедията.</a:t>
            </a:r>
            <a:endParaRPr lang="bg-BG" dirty="0"/>
          </a:p>
          <a:p>
            <a:pPr algn="just"/>
            <a:r>
              <a:rPr lang="bg-BG" b="1" i="1" u="sng" dirty="0"/>
              <a:t>Текст</a:t>
            </a:r>
            <a:r>
              <a:rPr lang="bg-BG" i="1" dirty="0"/>
              <a:t> – основното съдържание</a:t>
            </a:r>
            <a:r>
              <a:rPr lang="en-US" i="1" dirty="0"/>
              <a:t>, </a:t>
            </a:r>
            <a:r>
              <a:rPr lang="bg-BG" i="1" dirty="0" smtClean="0"/>
              <a:t>основната информация</a:t>
            </a:r>
            <a:endParaRPr lang="bg-BG" dirty="0"/>
          </a:p>
          <a:p>
            <a:pPr algn="just"/>
            <a:r>
              <a:rPr lang="bg-BG" b="1" i="1" u="sng" dirty="0"/>
              <a:t>Статични изображения</a:t>
            </a:r>
            <a:r>
              <a:rPr lang="bg-BG" i="1" dirty="0"/>
              <a:t> – графики, </a:t>
            </a:r>
            <a:r>
              <a:rPr lang="bg-BG" i="1" dirty="0" smtClean="0"/>
              <a:t>снимки, фотографии</a:t>
            </a:r>
            <a:r>
              <a:rPr lang="bg-BG" i="1" dirty="0"/>
              <a:t>, икони и други изображения</a:t>
            </a:r>
            <a:endParaRPr lang="bg-BG" dirty="0"/>
          </a:p>
          <a:p>
            <a:pPr algn="just"/>
            <a:r>
              <a:rPr lang="bg-BG" b="1" i="1" u="sng" dirty="0"/>
              <a:t>Анимации</a:t>
            </a:r>
            <a:r>
              <a:rPr lang="bg-BG" i="1" dirty="0"/>
              <a:t> – последователност от </a:t>
            </a:r>
            <a:r>
              <a:rPr lang="bg-BG" i="1" dirty="0" smtClean="0"/>
              <a:t>статични изображения</a:t>
            </a:r>
            <a:r>
              <a:rPr lang="bg-BG" i="1" dirty="0"/>
              <a:t>, отделни кадри с </a:t>
            </a:r>
            <a:r>
              <a:rPr lang="bg-BG" i="1" dirty="0" smtClean="0"/>
              <a:t>определено времетраене </a:t>
            </a:r>
            <a:r>
              <a:rPr lang="bg-BG" i="1" dirty="0"/>
              <a:t>и </a:t>
            </a:r>
            <a:r>
              <a:rPr lang="bg-BG" i="1" dirty="0" smtClean="0"/>
              <a:t>последователност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431584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i="1" u="sng" dirty="0"/>
              <a:t>Звук</a:t>
            </a:r>
            <a:r>
              <a:rPr lang="bg-BG" i="1" dirty="0"/>
              <a:t> – звуци, песни и други</a:t>
            </a:r>
            <a:endParaRPr lang="bg-BG" dirty="0"/>
          </a:p>
          <a:p>
            <a:r>
              <a:rPr lang="bg-BG" b="1" i="1" u="sng" dirty="0"/>
              <a:t>Видео</a:t>
            </a:r>
            <a:r>
              <a:rPr lang="bg-BG" i="1" dirty="0"/>
              <a:t> – съчетава два елемента – реална картина и звук</a:t>
            </a:r>
            <a:endParaRPr lang="bg-BG" dirty="0"/>
          </a:p>
          <a:p>
            <a:r>
              <a:rPr lang="bg-BG" b="1" i="1" u="sng" dirty="0"/>
              <a:t>Интерактивност</a:t>
            </a:r>
            <a:r>
              <a:rPr lang="bg-BG" i="1" dirty="0"/>
              <a:t> – взаимодействието „потребител – компютър”</a:t>
            </a:r>
            <a:endParaRPr lang="bg-BG" dirty="0"/>
          </a:p>
          <a:p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800236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3.Текстът </a:t>
            </a:r>
            <a:r>
              <a:rPr lang="bg-BG" b="1" dirty="0"/>
              <a:t>като част от мултимедията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i="1" dirty="0" smtClean="0"/>
              <a:t>	Текстът </a:t>
            </a:r>
            <a:r>
              <a:rPr lang="bg-BG" i="1" dirty="0"/>
              <a:t>си остава основният начин за предаване на информация </a:t>
            </a:r>
            <a:r>
              <a:rPr lang="bg-BG" i="1" dirty="0" smtClean="0"/>
              <a:t>. </a:t>
            </a:r>
            <a:r>
              <a:rPr lang="bg-BG" i="1" dirty="0"/>
              <a:t>С текста може да се опише в най-големи детайли всяка една от разискваните части, както и да се опишат всякакви абстрактни явления и </a:t>
            </a:r>
            <a:r>
              <a:rPr lang="bg-BG" i="1" dirty="0" smtClean="0"/>
              <a:t>понятия. Потребителите </a:t>
            </a:r>
            <a:r>
              <a:rPr lang="bg-BG" i="1" dirty="0"/>
              <a:t>предпочитат информацията да е представена по нагледен и лесноразбираем за тях начин отколкото да четат десетки страници с текст.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054485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/>
              <a:t>4.Статични </a:t>
            </a:r>
            <a:r>
              <a:rPr lang="bg-BG" sz="3600" b="1" dirty="0"/>
              <a:t>изображения	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492896"/>
            <a:ext cx="7632848" cy="3831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i="1" dirty="0" smtClean="0"/>
              <a:t>	</a:t>
            </a:r>
            <a:r>
              <a:rPr lang="ru-RU" i="1" dirty="0"/>
              <a:t>Графиките (или </a:t>
            </a:r>
            <a:r>
              <a:rPr lang="ru-RU" i="1" dirty="0" smtClean="0"/>
              <a:t>статичните изображения</a:t>
            </a:r>
            <a:r>
              <a:rPr lang="ru-RU" i="1" dirty="0"/>
              <a:t>) са важна част от </a:t>
            </a:r>
            <a:r>
              <a:rPr lang="ru-RU" i="1" dirty="0" smtClean="0"/>
              <a:t>мултимедията.Графичните </a:t>
            </a:r>
            <a:r>
              <a:rPr lang="ru-RU" i="1" dirty="0"/>
              <a:t>изображения са няколко вида : икони, бутони, фотографии, други графики (схеми, диаграми, карикатури и т.н. </a:t>
            </a:r>
            <a:r>
              <a:rPr lang="ru-RU" i="1" dirty="0" smtClean="0"/>
              <a:t>)</a:t>
            </a:r>
          </a:p>
          <a:p>
            <a:pPr algn="just"/>
            <a:r>
              <a:rPr lang="bg-BG" b="1" dirty="0"/>
              <a:t>Графични формати</a:t>
            </a:r>
            <a:endParaRPr lang="bg-BG" dirty="0"/>
          </a:p>
          <a:p>
            <a:pPr marL="0" indent="0" algn="just">
              <a:buNone/>
            </a:pPr>
            <a:r>
              <a:rPr lang="bg-BG" i="1" dirty="0"/>
              <a:t>Като цяло форматите за неподвижни </a:t>
            </a:r>
            <a:r>
              <a:rPr lang="bg-BG" i="1" dirty="0" smtClean="0"/>
              <a:t>изображения</a:t>
            </a:r>
            <a:r>
              <a:rPr lang="en-US" i="1" dirty="0" smtClean="0"/>
              <a:t> </a:t>
            </a:r>
            <a:r>
              <a:rPr lang="bg-BG" i="1" dirty="0" smtClean="0"/>
              <a:t>и </a:t>
            </a:r>
            <a:r>
              <a:rPr lang="bg-BG" i="1" dirty="0"/>
              <a:t>се делят на две големи групи – </a:t>
            </a:r>
            <a:r>
              <a:rPr lang="bg-BG" b="1" i="1" u="sng" dirty="0"/>
              <a:t>растерни</a:t>
            </a:r>
            <a:r>
              <a:rPr lang="bg-BG" i="1" dirty="0"/>
              <a:t> и </a:t>
            </a:r>
            <a:r>
              <a:rPr lang="bg-BG" b="1" i="1" u="sng" dirty="0"/>
              <a:t>векторни</a:t>
            </a:r>
            <a:r>
              <a:rPr lang="bg-BG" i="1" dirty="0"/>
              <a:t>. </a:t>
            </a:r>
            <a:endParaRPr lang="bg-BG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820231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i="1" dirty="0"/>
              <a:t>Р</a:t>
            </a:r>
            <a:r>
              <a:rPr lang="bg-BG" i="1" dirty="0" smtClean="0"/>
              <a:t>астерни </a:t>
            </a:r>
            <a:r>
              <a:rPr lang="bg-BG" i="1" dirty="0"/>
              <a:t>формати -</a:t>
            </a:r>
            <a:r>
              <a:rPr lang="bg-BG" i="1" dirty="0" smtClean="0"/>
              <a:t>“</a:t>
            </a:r>
            <a:r>
              <a:rPr lang="bg-BG" b="1" i="1" dirty="0" smtClean="0"/>
              <a:t>BMP</a:t>
            </a:r>
            <a:r>
              <a:rPr lang="bg-BG" i="1" dirty="0" smtClean="0"/>
              <a:t> </a:t>
            </a:r>
            <a:r>
              <a:rPr lang="bg-BG" i="1" dirty="0"/>
              <a:t>(</a:t>
            </a:r>
            <a:r>
              <a:rPr lang="en-US" i="1" dirty="0"/>
              <a:t>Microsoft Windows </a:t>
            </a:r>
            <a:r>
              <a:rPr lang="bg-BG" i="1" dirty="0"/>
              <a:t>Bitmap)”, </a:t>
            </a:r>
            <a:r>
              <a:rPr lang="bg-BG" i="1" dirty="0" smtClean="0"/>
              <a:t>“</a:t>
            </a:r>
            <a:r>
              <a:rPr lang="bg-BG" b="1" i="1" dirty="0"/>
              <a:t>GIF</a:t>
            </a:r>
            <a:r>
              <a:rPr lang="bg-BG" i="1" dirty="0"/>
              <a:t> (Graphic Interchange Format)”, “</a:t>
            </a:r>
            <a:r>
              <a:rPr lang="bg-BG" b="1" i="1" dirty="0"/>
              <a:t>JPEG</a:t>
            </a:r>
            <a:r>
              <a:rPr lang="bg-BG" i="1" dirty="0"/>
              <a:t> (Joint Photograph Experts Group)”, “</a:t>
            </a:r>
            <a:r>
              <a:rPr lang="bg-BG" b="1" i="1" dirty="0"/>
              <a:t>TIFF</a:t>
            </a:r>
            <a:r>
              <a:rPr lang="bg-BG" i="1" dirty="0"/>
              <a:t> (Tag Image File Format)” и  “</a:t>
            </a:r>
            <a:r>
              <a:rPr lang="bg-BG" b="1" i="1" dirty="0"/>
              <a:t>PNG</a:t>
            </a:r>
            <a:r>
              <a:rPr lang="bg-BG" i="1" dirty="0"/>
              <a:t> (Portable Network Graphics</a:t>
            </a:r>
            <a:r>
              <a:rPr lang="bg-BG" i="1" dirty="0" smtClean="0"/>
              <a:t>)”</a:t>
            </a:r>
          </a:p>
          <a:p>
            <a:pPr algn="just"/>
            <a:r>
              <a:rPr lang="bg-BG" i="1" dirty="0" smtClean="0"/>
              <a:t>Векторни формати е-“</a:t>
            </a:r>
            <a:r>
              <a:rPr lang="bg-BG" b="1" i="1" dirty="0" smtClean="0"/>
              <a:t>WMF</a:t>
            </a:r>
            <a:r>
              <a:rPr lang="bg-BG" i="1" dirty="0" smtClean="0"/>
              <a:t> </a:t>
            </a:r>
            <a:r>
              <a:rPr lang="bg-BG" i="1" dirty="0"/>
              <a:t>(Windows Metafile Format</a:t>
            </a:r>
            <a:r>
              <a:rPr lang="bg-BG" i="1" dirty="0" smtClean="0"/>
              <a:t>)” и др.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847593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/>
              <a:t>5.Анимация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i="1" dirty="0" smtClean="0"/>
              <a:t>	Анимацията </a:t>
            </a:r>
            <a:r>
              <a:rPr lang="bg-BG" i="1" dirty="0"/>
              <a:t>е обичаен елемент в много мултимедийни проекти. Тя се създава чрез комбинация на статични образи - кадри, подредени един след друг, имащи определено времетраене, които помагат на потребителя да види нагледно неща, които не се изразяват толкова лесно с думи или единични картини. Тя е един по-евтин от видеото начин да се покаже нещо в развитие. 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034563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/>
              <a:t>6.Звук</a:t>
            </a:r>
            <a:endParaRPr lang="bg-B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g-BG" i="1" dirty="0" smtClean="0"/>
              <a:t>	Звукът </a:t>
            </a:r>
            <a:r>
              <a:rPr lang="bg-BG" i="1" dirty="0"/>
              <a:t>е друг сетивен стимул, който се използва за по-голяма атрактивност и засилване ефекта на съдържанието. Звукът прави текста, графиката и анимациите по-емоционални. </a:t>
            </a:r>
            <a:endParaRPr lang="bg-BG" i="1" dirty="0" smtClean="0"/>
          </a:p>
          <a:p>
            <a:pPr algn="just"/>
            <a:r>
              <a:rPr lang="bg-BG" i="1" dirty="0"/>
              <a:t>звукови формати -</a:t>
            </a:r>
            <a:r>
              <a:rPr lang="en-US" i="1" dirty="0" smtClean="0"/>
              <a:t>“</a:t>
            </a:r>
            <a:r>
              <a:rPr lang="en-US" b="1" i="1" dirty="0" smtClean="0"/>
              <a:t>WAV</a:t>
            </a:r>
            <a:r>
              <a:rPr lang="en-US" i="1" dirty="0"/>
              <a:t>”( Wave ), “</a:t>
            </a:r>
            <a:r>
              <a:rPr lang="en-US" b="1" i="1" dirty="0"/>
              <a:t>AIFF-C</a:t>
            </a:r>
            <a:r>
              <a:rPr lang="en-US" i="1" dirty="0"/>
              <a:t>” (Audio Interchange File Format), “</a:t>
            </a:r>
            <a:r>
              <a:rPr lang="en-US" b="1" i="1" dirty="0"/>
              <a:t>MP3</a:t>
            </a:r>
            <a:r>
              <a:rPr lang="en-US" i="1" dirty="0"/>
              <a:t>” (MPEG-1 Layer III) </a:t>
            </a:r>
            <a:r>
              <a:rPr lang="bg-BG" i="1" dirty="0"/>
              <a:t>и </a:t>
            </a:r>
            <a:r>
              <a:rPr lang="en-US" i="1" dirty="0"/>
              <a:t>“</a:t>
            </a:r>
            <a:r>
              <a:rPr lang="en-US" b="1" i="1" dirty="0"/>
              <a:t>MIDI</a:t>
            </a:r>
            <a:r>
              <a:rPr lang="en-US" i="1" dirty="0" smtClean="0"/>
              <a:t>”</a:t>
            </a: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674584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E27973-A7DE-4230-97D1-7E42CEDC0C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76</TotalTime>
  <Words>152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Garamond</vt:lpstr>
      <vt:lpstr>Organic</vt:lpstr>
      <vt:lpstr>Същност на компютърната мултимедия</vt:lpstr>
      <vt:lpstr>1. Терминът „Мултимедия”</vt:lpstr>
      <vt:lpstr>2. Компоненти на мултимедията</vt:lpstr>
      <vt:lpstr>PowerPoint Presentation</vt:lpstr>
      <vt:lpstr>3.Текстът като част от мултимедията </vt:lpstr>
      <vt:lpstr>4.Статични изображения </vt:lpstr>
      <vt:lpstr>PowerPoint Presentation</vt:lpstr>
      <vt:lpstr>5.Анимация</vt:lpstr>
      <vt:lpstr>6.Звук</vt:lpstr>
      <vt:lpstr>7. Видео</vt:lpstr>
      <vt:lpstr>8.Интерактивност</vt:lpstr>
      <vt:lpstr>9.Мултимедиен софтуер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Същност на компютърната мултимедия</dc:title>
  <dc:creator>Olia</dc:creator>
  <cp:lastModifiedBy>SevdelinaAcerOne</cp:lastModifiedBy>
  <cp:revision>12</cp:revision>
  <dcterms:created xsi:type="dcterms:W3CDTF">2014-01-09T16:34:38Z</dcterms:created>
  <dcterms:modified xsi:type="dcterms:W3CDTF">2016-11-30T15:04:52Z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TC018813519991</vt:lpwstr>
  </property>
</Properties>
</file>